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63" r:id="rId3"/>
    <p:sldId id="269" r:id="rId4"/>
    <p:sldId id="265" r:id="rId5"/>
    <p:sldId id="256" r:id="rId6"/>
    <p:sldId id="257" r:id="rId7"/>
    <p:sldId id="267" r:id="rId8"/>
    <p:sldId id="271" r:id="rId9"/>
    <p:sldId id="270" r:id="rId10"/>
    <p:sldId id="262" r:id="rId11"/>
    <p:sldId id="266" r:id="rId12"/>
    <p:sldId id="260" r:id="rId13"/>
    <p:sldId id="264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7"/>
  </p:normalViewPr>
  <p:slideViewPr>
    <p:cSldViewPr snapToGrid="0" snapToObjects="1">
      <p:cViewPr varScale="1">
        <p:scale>
          <a:sx n="92" d="100"/>
          <a:sy n="92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0E2B-8D73-D246-988C-7A0DE7BC4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D0BCD-27CD-4042-B0FF-34B374264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7213B-5561-3544-81C6-4C5D2AF9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3C364-03D5-FD45-BB0F-3F736886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9E2F-77DC-3F45-B293-941EB4B9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3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394D-C3B7-D74F-807B-56954BF4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1B912-ECC7-3A4E-BB53-7273BE2D6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25C8-15E2-AD46-A11F-AD80A311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EBC29-43A9-B248-9A27-95E867C70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173C3-DBFC-074E-B8B9-93220558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6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7F28D5-26D8-B445-8B43-9DD631AAA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AC3BC-90A4-6749-8BB6-15885C637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F660E-ABF5-774D-9032-C508C62F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775F2-5F0C-AF49-8F03-2CE092BAC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9402-88E1-CE4F-959D-C3ACEA1F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5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1654-DC4E-2B49-AE4A-96FA7383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FD5E2-698D-C34A-A82B-63C96281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CBF32-1B9B-8B43-9C86-EA740AA5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E2ECD-30C9-AF4D-AC46-BDB4B6A0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0FBED-8FD3-5B42-9A33-A71C4504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1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4C0D-D8B6-DB47-BF65-E31ED5F1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EE5BB-54E1-2742-BEDD-47A387871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EC963-9938-3045-8D3D-A85072CA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66701-C9B9-2040-B3DF-EA32FD58C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A29D2-2746-E34E-A1B1-55BD7009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8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3FD2F-7BF0-FF4F-8DF2-0D79D87A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6422-E23B-0643-8777-22E25B739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56B8C-F7D8-5846-9106-500553EE8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4B38E-3A84-9C4F-8D85-7F3E3F1A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A72D1-4FE7-B749-A4D3-B71044EA4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F42F8-73DD-524A-9AE8-3735F07C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7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FE3BB-F3BD-2F47-990F-34432415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92F39-F7B5-4A45-955C-1E70EFCE0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0D092-0CFC-C146-B4E9-AB225A629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B63CC-23C8-1D48-B9FA-51D4447D3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3DFBB-1DD1-4C4F-8DA9-03B0CE1B7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4C1E8A-84AE-184A-A334-4D678D46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4144F-352E-6F47-8522-99CBBD17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12E2E-74A4-1C48-8F03-D7FD43F6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6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9A37-8FD4-7B48-956E-91B407E3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E5BEF-A329-144E-B790-3CA2DD4E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75684-F5F7-CE4C-92F2-1300EE14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75EAC7-E218-454B-B503-3BF843AB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6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D854FF-CBFE-1545-AD09-E90E8111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C03A1-B0DD-7A48-9CB2-EEFBDE9C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C8624-4241-3648-85A4-F4B9CD35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6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0C566-8370-FE43-B19F-21AA7920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5E09-9C51-A641-8395-436647EC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45DAC-926C-6F40-9492-24863B765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1DE24-9075-AD44-88D9-7C76A216E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C5741-5B2B-3940-8A93-FC840BFF6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5B549-B1E7-704D-8BED-F0F769D1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0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10E9-CDF6-7B44-BC61-C2808348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18D2B-B3A2-DB4F-901D-56ED00A4D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F04F7-D2CE-0047-B93E-9D59D6E24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71D1E-5AD4-FA44-9154-8F8EB091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842F2-7DC9-9843-8541-17664BC3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25CBC-4547-8F46-A6A8-83A79F7A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7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D2A05F-4BB5-D743-B085-1DFF70B8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94053-7826-464B-BA8C-7C84C8B24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05A34-A242-4A4B-8F23-8F24E2B10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E4776-47F0-4F43-8D7A-933D41744E8E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885B4-D50E-5845-A206-74A1F6B48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225AC-3FFA-5142-8B3F-5977E2885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00EA-D693-8F4A-9A72-51E4B573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6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12" Type="http://schemas.openxmlformats.org/officeDocument/2006/relationships/image" Target="../media/image1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9881-98F2-1940-ADB9-F76EA25B3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273D2-B7CA-D542-B6B8-34F0FFD92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Leveraging cloud technologies to change the economics of making smart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937CB-E2F6-3E46-AB82-F2B1A312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6" y="238126"/>
            <a:ext cx="3619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5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B7D10-4DBC-D044-AAFE-E9FE02AA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Noteworthy Code Snippets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FBCC0F-933B-5946-B047-AB7A3391DE70}"/>
              </a:ext>
            </a:extLst>
          </p:cNvPr>
          <p:cNvSpPr/>
          <p:nvPr/>
        </p:nvSpPr>
        <p:spPr>
          <a:xfrm>
            <a:off x="838200" y="2613768"/>
            <a:ext cx="4869873" cy="212365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from </a:t>
            </a:r>
            <a:r>
              <a:rPr lang="en-US" sz="1200" dirty="0" err="1">
                <a:latin typeface="Courier" pitchFamily="2" charset="0"/>
              </a:rPr>
              <a:t>sagemaker.tensorflow</a:t>
            </a:r>
            <a:r>
              <a:rPr lang="en-US" sz="1200" dirty="0">
                <a:latin typeface="Courier" pitchFamily="2" charset="0"/>
              </a:rPr>
              <a:t> import TensorFlow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mnist_estimator</a:t>
            </a:r>
            <a:r>
              <a:rPr lang="en-US" sz="1200" dirty="0">
                <a:latin typeface="Courier" pitchFamily="2" charset="0"/>
              </a:rPr>
              <a:t> = TensorFlow(</a:t>
            </a:r>
            <a:r>
              <a:rPr lang="en-US" sz="1200" dirty="0" err="1">
                <a:latin typeface="Courier" pitchFamily="2" charset="0"/>
              </a:rPr>
              <a:t>entry_point</a:t>
            </a:r>
            <a:r>
              <a:rPr lang="en-US" sz="1200" dirty="0">
                <a:latin typeface="Courier" pitchFamily="2" charset="0"/>
              </a:rPr>
              <a:t>='</a:t>
            </a:r>
            <a:r>
              <a:rPr lang="en-US" sz="1200" dirty="0" err="1">
                <a:latin typeface="Courier" pitchFamily="2" charset="0"/>
              </a:rPr>
              <a:t>mnist.py</a:t>
            </a:r>
            <a:r>
              <a:rPr lang="en-US" sz="1200" dirty="0">
                <a:latin typeface="Courier" pitchFamily="2" charset="0"/>
              </a:rPr>
              <a:t>',</a:t>
            </a:r>
          </a:p>
          <a:p>
            <a:r>
              <a:rPr lang="en-US" sz="1200" dirty="0">
                <a:latin typeface="Courier" pitchFamily="2" charset="0"/>
              </a:rPr>
              <a:t>           role=role,</a:t>
            </a:r>
          </a:p>
          <a:p>
            <a:r>
              <a:rPr lang="en-US" sz="1200" dirty="0">
                <a:latin typeface="Courier" pitchFamily="2" charset="0"/>
              </a:rPr>
              <a:t>           </a:t>
            </a:r>
            <a:r>
              <a:rPr lang="en-US" sz="1200" dirty="0" err="1">
                <a:latin typeface="Courier" pitchFamily="2" charset="0"/>
              </a:rPr>
              <a:t>training_steps</a:t>
            </a:r>
            <a:r>
              <a:rPr lang="en-US" sz="1200" dirty="0">
                <a:latin typeface="Courier" pitchFamily="2" charset="0"/>
              </a:rPr>
              <a:t>=1000, </a:t>
            </a:r>
          </a:p>
          <a:p>
            <a:r>
              <a:rPr lang="en-US" sz="1200" dirty="0">
                <a:latin typeface="Courier" pitchFamily="2" charset="0"/>
              </a:rPr>
              <a:t>           </a:t>
            </a:r>
            <a:r>
              <a:rPr lang="en-US" sz="1200" dirty="0" err="1">
                <a:latin typeface="Courier" pitchFamily="2" charset="0"/>
              </a:rPr>
              <a:t>evaluation_steps</a:t>
            </a:r>
            <a:r>
              <a:rPr lang="en-US" sz="1200" dirty="0">
                <a:latin typeface="Courier" pitchFamily="2" charset="0"/>
              </a:rPr>
              <a:t>=100,</a:t>
            </a:r>
          </a:p>
          <a:p>
            <a:r>
              <a:rPr lang="en-US" sz="1200" dirty="0">
                <a:latin typeface="Courier" pitchFamily="2" charset="0"/>
              </a:rPr>
              <a:t>           </a:t>
            </a:r>
            <a:r>
              <a:rPr lang="en-US" sz="1200" dirty="0" err="1">
                <a:latin typeface="Courier" pitchFamily="2" charset="0"/>
              </a:rPr>
              <a:t>train_instance_count</a:t>
            </a:r>
            <a:r>
              <a:rPr lang="en-US" sz="1200" dirty="0">
                <a:latin typeface="Courier" pitchFamily="2" charset="0"/>
              </a:rPr>
              <a:t>=2,</a:t>
            </a:r>
          </a:p>
          <a:p>
            <a:r>
              <a:rPr lang="en-US" sz="1200" dirty="0">
                <a:latin typeface="Courier" pitchFamily="2" charset="0"/>
              </a:rPr>
              <a:t>           </a:t>
            </a:r>
            <a:r>
              <a:rPr lang="en-US" sz="1200" dirty="0" err="1">
                <a:latin typeface="Courier" pitchFamily="2" charset="0"/>
              </a:rPr>
              <a:t>train_instance_type</a:t>
            </a:r>
            <a:r>
              <a:rPr lang="en-US" sz="1200" dirty="0">
                <a:latin typeface="Courier" pitchFamily="2" charset="0"/>
              </a:rPr>
              <a:t>='ml.c4.xlarge')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mnist_estimator.fit</a:t>
            </a:r>
            <a:r>
              <a:rPr lang="en-US" sz="1200" dirty="0">
                <a:latin typeface="Courier" pitchFamily="2" charset="0"/>
              </a:rPr>
              <a:t>(inputs)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77D0F-EE82-E94A-8382-C831412CF1BF}"/>
              </a:ext>
            </a:extLst>
          </p:cNvPr>
          <p:cNvSpPr txBox="1"/>
          <p:nvPr/>
        </p:nvSpPr>
        <p:spPr>
          <a:xfrm>
            <a:off x="838200" y="2029209"/>
            <a:ext cx="4869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Training the model with compute-optimized EC2 instances:  </a:t>
            </a:r>
            <a:r>
              <a:rPr lang="en-US" sz="1600" b="1" dirty="0"/>
              <a:t>Data Scientist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600B83-411A-7247-B477-A136807C638A}"/>
              </a:ext>
            </a:extLst>
          </p:cNvPr>
          <p:cNvSpPr/>
          <p:nvPr/>
        </p:nvSpPr>
        <p:spPr>
          <a:xfrm>
            <a:off x="838200" y="5343114"/>
            <a:ext cx="4869873" cy="83099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" pitchFamily="2" charset="0"/>
              </a:rPr>
              <a:t>mnist_predictor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mnist_estimator.deploy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initial_instance_count</a:t>
            </a:r>
            <a:r>
              <a:rPr lang="en-US" sz="1200" dirty="0">
                <a:latin typeface="Courier" pitchFamily="2" charset="0"/>
              </a:rPr>
              <a:t>=1,</a:t>
            </a:r>
          </a:p>
          <a:p>
            <a:r>
              <a:rPr lang="en-US" sz="1200" dirty="0">
                <a:latin typeface="Courier" pitchFamily="2" charset="0"/>
              </a:rPr>
              <a:t>                                             </a:t>
            </a:r>
            <a:r>
              <a:rPr lang="en-US" sz="1200" dirty="0" err="1">
                <a:latin typeface="Courier" pitchFamily="2" charset="0"/>
              </a:rPr>
              <a:t>instance_type</a:t>
            </a:r>
            <a:r>
              <a:rPr lang="en-US" sz="1200" dirty="0">
                <a:latin typeface="Courier" pitchFamily="2" charset="0"/>
              </a:rPr>
              <a:t>='ml.m4.xlarge')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6E651-5964-5D45-BC35-15EBB338B062}"/>
              </a:ext>
            </a:extLst>
          </p:cNvPr>
          <p:cNvSpPr txBox="1"/>
          <p:nvPr/>
        </p:nvSpPr>
        <p:spPr>
          <a:xfrm>
            <a:off x="838200" y="4973782"/>
            <a:ext cx="4869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Deploying the trained model on an inference endpoint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C032D-E8E2-1841-B149-39A9630DE6E7}"/>
              </a:ext>
            </a:extLst>
          </p:cNvPr>
          <p:cNvSpPr txBox="1"/>
          <p:nvPr/>
        </p:nvSpPr>
        <p:spPr>
          <a:xfrm>
            <a:off x="838200" y="1505896"/>
            <a:ext cx="444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Cloud makes it easier…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E4123E-FA52-3647-AE52-81ED4819B42F}"/>
              </a:ext>
            </a:extLst>
          </p:cNvPr>
          <p:cNvSpPr/>
          <p:nvPr/>
        </p:nvSpPr>
        <p:spPr>
          <a:xfrm>
            <a:off x="6161807" y="2757791"/>
            <a:ext cx="5514109" cy="341632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@</a:t>
            </a:r>
            <a:r>
              <a:rPr lang="en-US" sz="1200" dirty="0" err="1">
                <a:latin typeface="Courier" pitchFamily="2" charset="0"/>
              </a:rPr>
              <a:t>app.route</a:t>
            </a:r>
            <a:r>
              <a:rPr lang="en-US" sz="1200" dirty="0">
                <a:latin typeface="Courier" pitchFamily="2" charset="0"/>
              </a:rPr>
              <a:t>('/tensor')</a:t>
            </a:r>
          </a:p>
          <a:p>
            <a:r>
              <a:rPr lang="en-US" sz="1200" dirty="0">
                <a:latin typeface="Courier" pitchFamily="2" charset="0"/>
              </a:rPr>
              <a:t>def tensor():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mynumber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request.args.getlist</a:t>
            </a:r>
            <a:r>
              <a:rPr lang="en-US" sz="1200" dirty="0">
                <a:latin typeface="Courier" pitchFamily="2" charset="0"/>
              </a:rPr>
              <a:t>('image')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predictor = </a:t>
            </a:r>
            <a:r>
              <a:rPr lang="en-US" sz="1200" dirty="0" err="1">
                <a:latin typeface="Courier" pitchFamily="2" charset="0"/>
              </a:rPr>
              <a:t>TensorFlowPredictor</a:t>
            </a:r>
            <a:r>
              <a:rPr lang="en-US" sz="1200" dirty="0">
                <a:latin typeface="Courier" pitchFamily="2" charset="0"/>
              </a:rPr>
              <a:t>('</a:t>
            </a:r>
            <a:r>
              <a:rPr lang="en-US" sz="1200" dirty="0" err="1">
                <a:latin typeface="Courier" pitchFamily="2" charset="0"/>
              </a:rPr>
              <a:t>sagemaker</a:t>
            </a:r>
            <a:r>
              <a:rPr lang="en-US" sz="1200" dirty="0">
                <a:latin typeface="Courier" pitchFamily="2" charset="0"/>
              </a:rPr>
              <a:t>-	tensorflow-2018-04-15-02-09-49-209')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mynumberarray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ast.literal_eval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mynumber</a:t>
            </a:r>
            <a:r>
              <a:rPr lang="en-US" sz="1200" dirty="0">
                <a:latin typeface="Courier" pitchFamily="2" charset="0"/>
              </a:rPr>
              <a:t>[0])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</a:p>
          <a:p>
            <a:r>
              <a:rPr lang="en-US" sz="1200" dirty="0">
                <a:latin typeface="Courier" pitchFamily="2" charset="0"/>
              </a:rPr>
              <a:t>    response = </a:t>
            </a:r>
            <a:r>
              <a:rPr lang="en-US" sz="1200" dirty="0" err="1">
                <a:latin typeface="Courier" pitchFamily="2" charset="0"/>
              </a:rPr>
              <a:t>predictor.predict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mynumberarray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>
                <a:latin typeface="Courier" pitchFamily="2" charset="0"/>
              </a:rPr>
              <a:t>        </a:t>
            </a:r>
          </a:p>
          <a:p>
            <a:r>
              <a:rPr lang="en-US" sz="1200" dirty="0">
                <a:latin typeface="Courier" pitchFamily="2" charset="0"/>
              </a:rPr>
              <a:t>    prediction = 	response['outputs']['classes']['int64Val'][0]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</a:p>
          <a:p>
            <a:r>
              <a:rPr lang="en-US" sz="1200" dirty="0">
                <a:latin typeface="Courier" pitchFamily="2" charset="0"/>
              </a:rPr>
              <a:t>    answer= ("Most likely answer: {}".format(prediction))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</a:p>
          <a:p>
            <a:r>
              <a:rPr lang="en-US" sz="1200" dirty="0">
                <a:latin typeface="Courier" pitchFamily="2" charset="0"/>
              </a:rPr>
              <a:t>    return(answer)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0F182-73EA-E842-9CC1-53932D23B719}"/>
              </a:ext>
            </a:extLst>
          </p:cNvPr>
          <p:cNvSpPr txBox="1"/>
          <p:nvPr/>
        </p:nvSpPr>
        <p:spPr>
          <a:xfrm>
            <a:off x="6096000" y="2029209"/>
            <a:ext cx="5514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the Sagemaker SDK to make calls to the inference endpoint easier: </a:t>
            </a:r>
            <a:r>
              <a:rPr lang="en-US" sz="1600" b="1" dirty="0"/>
              <a:t>Developer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6324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33AC-3DF3-D64B-8A95-1727E7E8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Lessons Learned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AD66234-AF75-B14D-93E2-93BC6350B3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967028"/>
              </p:ext>
            </p:extLst>
          </p:nvPr>
        </p:nvGraphicFramePr>
        <p:xfrm>
          <a:off x="838200" y="1440873"/>
          <a:ext cx="10515600" cy="4887218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808018">
                  <a:extLst>
                    <a:ext uri="{9D8B030D-6E8A-4147-A177-3AD203B41FA5}">
                      <a16:colId xmlns:a16="http://schemas.microsoft.com/office/drawing/2014/main" val="2140946777"/>
                    </a:ext>
                  </a:extLst>
                </a:gridCol>
                <a:gridCol w="8707582">
                  <a:extLst>
                    <a:ext uri="{9D8B030D-6E8A-4147-A177-3AD203B41FA5}">
                      <a16:colId xmlns:a16="http://schemas.microsoft.com/office/drawing/2014/main" val="550001976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r>
                        <a:rPr lang="en-US" sz="2400" dirty="0"/>
                        <a:t>Economics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dirty="0"/>
                        <a:t>Cloud has revolutionized the economics of ML &amp; AI.  This is why so many things we buy these days are “smart”.  The cost has come down to integrate ML into everyday things.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dirty="0"/>
                        <a:t>Our team was able to train an algorithm with 70 thousand images in six minutes for pennies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625080"/>
                  </a:ext>
                </a:extLst>
              </a:tr>
              <a:tr h="1219526">
                <a:tc>
                  <a:txBody>
                    <a:bodyPr/>
                    <a:lstStyle/>
                    <a:p>
                      <a:r>
                        <a:rPr lang="en-US" sz="2400" dirty="0"/>
                        <a:t>Algorithms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dirty="0"/>
                        <a:t>Different algorithms produce varying results for a particular application.  Experimentation and trial and error is required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399185"/>
                  </a:ext>
                </a:extLst>
              </a:tr>
              <a:tr h="1381692">
                <a:tc>
                  <a:txBody>
                    <a:bodyPr/>
                    <a:lstStyle/>
                    <a:p>
                      <a:r>
                        <a:rPr lang="en-US" sz="2400" dirty="0"/>
                        <a:t>Apps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dirty="0"/>
                        <a:t>ML in a vacuum is not nearly as useful as connecting ML to an app in a continuous feedback loop to make the model smarter over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571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94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1820-DB8C-C748-9761-B1751B20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0730E-C503-6A46-9DD8-C76EC8856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45" r="26400"/>
          <a:stretch/>
        </p:blipFill>
        <p:spPr>
          <a:xfrm>
            <a:off x="10321634" y="365125"/>
            <a:ext cx="1544782" cy="317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B9650-AC96-4C47-8D7F-CC5B36DAF58F}"/>
              </a:ext>
            </a:extLst>
          </p:cNvPr>
          <p:cNvSpPr txBox="1"/>
          <p:nvPr/>
        </p:nvSpPr>
        <p:spPr>
          <a:xfrm>
            <a:off x="1066799" y="1418642"/>
            <a:ext cx="52231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Cloud economics have made ML functionality accessible to the masses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Small companies with few capital resources can disrupt entire industries that make “dumb” things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Combined with cloud-based IoT, Intelligence is being integrated into everyday things that get better over time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ML is getting easier through publication of SDKs which abstract complexity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Developers don’t need to know ML to make intelligent apps, Data Scientists can make their work available directly to apps through endpoints APIs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79BA7-28B3-D842-8D38-4F92BC80B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711164" y="4500841"/>
            <a:ext cx="2765721" cy="1310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C500BA-8995-C846-9090-849CD422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58" y="523875"/>
            <a:ext cx="2857500" cy="285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AA1CD-ABBE-8741-9CD6-A19E97009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659" y="3870775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216A-C177-1249-9F49-122BD4F5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Economics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93CB-D218-B845-96EB-FD602769BB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Model training</a:t>
            </a:r>
            <a:r>
              <a:rPr lang="en-US" sz="2400" dirty="0"/>
              <a:t>:</a:t>
            </a:r>
          </a:p>
          <a:p>
            <a:pPr marL="457200" lvl="1" indent="0">
              <a:buNone/>
            </a:pPr>
            <a:r>
              <a:rPr lang="en-US" sz="2000" dirty="0"/>
              <a:t>Two c4.xlarge instances @ $.199 per hour * 6 minutes = 4 cents to train model with 70,000 records</a:t>
            </a:r>
          </a:p>
          <a:p>
            <a:pPr marL="457200" lvl="1" indent="0">
              <a:buNone/>
            </a:pPr>
            <a:r>
              <a:rPr lang="en-US" sz="2000" dirty="0"/>
              <a:t>8 CPU &amp; 16 GB RAM</a:t>
            </a:r>
          </a:p>
          <a:p>
            <a:r>
              <a:rPr lang="en-US" sz="2400" b="1" dirty="0"/>
              <a:t>Inference Endpoint Hosting</a:t>
            </a:r>
            <a:r>
              <a:rPr lang="en-US" sz="2400" dirty="0"/>
              <a:t>:</a:t>
            </a:r>
          </a:p>
          <a:p>
            <a:pPr marL="457200" lvl="1" indent="0">
              <a:buNone/>
            </a:pPr>
            <a:r>
              <a:rPr lang="en-US" sz="2000" dirty="0"/>
              <a:t>One m4.xlarge instance @ $.2 per running hour, or $1,013 for one year of sustained 24 x 7 usage</a:t>
            </a:r>
          </a:p>
          <a:p>
            <a:pPr marL="457200" lvl="1" indent="0">
              <a:buNone/>
            </a:pPr>
            <a:r>
              <a:rPr lang="en-US" sz="2000" dirty="0"/>
              <a:t>4 CPU &amp; 16 GB RAM</a:t>
            </a:r>
          </a:p>
          <a:p>
            <a:r>
              <a:rPr lang="en-US" sz="2400" b="1" dirty="0"/>
              <a:t>DynamoDB for app persistence</a:t>
            </a:r>
            <a:r>
              <a:rPr lang="en-US" sz="2400" dirty="0"/>
              <a:t>:</a:t>
            </a:r>
          </a:p>
          <a:p>
            <a:pPr marL="457200" lvl="1" indent="0">
              <a:buNone/>
            </a:pPr>
            <a:r>
              <a:rPr lang="en-US" sz="2000" dirty="0"/>
              <a:t>Free tier:  &lt; 25 GB of storage and &lt; 25 read/writes per second</a:t>
            </a:r>
          </a:p>
          <a:p>
            <a:pPr marL="457200" lvl="1" indent="0">
              <a:buNone/>
            </a:pPr>
            <a:r>
              <a:rPr lang="en-US" sz="2000" dirty="0"/>
              <a:t>Infrastructure scales to meet demand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2DBDC-3975-6F46-A3B8-5D878192FC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Jupyter Notebook Host</a:t>
            </a:r>
            <a:r>
              <a:rPr lang="en-US" sz="2400" dirty="0"/>
              <a:t>ing:</a:t>
            </a:r>
          </a:p>
          <a:p>
            <a:pPr marL="457200" lvl="1" indent="0">
              <a:buNone/>
            </a:pPr>
            <a:r>
              <a:rPr lang="en-US" sz="2000" dirty="0"/>
              <a:t>One T2.medium @ $.0464 per running hour or $235 for one year of sustained 24 x 7 usage</a:t>
            </a:r>
          </a:p>
          <a:p>
            <a:pPr marL="457200" lvl="1" indent="0">
              <a:buNone/>
            </a:pPr>
            <a:r>
              <a:rPr lang="en-US" sz="2000" dirty="0"/>
              <a:t>2 CPU &amp; 4 GB RAM</a:t>
            </a:r>
          </a:p>
          <a:p>
            <a:r>
              <a:rPr lang="en-US" sz="2400" b="1" dirty="0"/>
              <a:t>Sagemaker SDKs </a:t>
            </a:r>
            <a:r>
              <a:rPr lang="en-US" sz="2400" dirty="0"/>
              <a:t>= Free</a:t>
            </a:r>
          </a:p>
          <a:p>
            <a:r>
              <a:rPr lang="en-US" sz="2400" b="1" dirty="0"/>
              <a:t>Pre-configured algorithm containers </a:t>
            </a:r>
            <a:r>
              <a:rPr lang="en-US" sz="2400" dirty="0"/>
              <a:t>= Free</a:t>
            </a:r>
          </a:p>
          <a:p>
            <a:r>
              <a:rPr lang="en-US" sz="2400" b="1" dirty="0"/>
              <a:t>Software licenses </a:t>
            </a:r>
            <a:r>
              <a:rPr lang="en-US" sz="2400" dirty="0"/>
              <a:t>= Free</a:t>
            </a:r>
          </a:p>
        </p:txBody>
      </p:sp>
    </p:spTree>
    <p:extLst>
      <p:ext uri="{BB962C8B-B14F-4D97-AF65-F5344CB8AC3E}">
        <p14:creationId xmlns:p14="http://schemas.microsoft.com/office/powerpoint/2010/main" val="222976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662C-BEE4-9844-BF8D-F89A16FE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34491" cy="4137602"/>
          </a:xfrm>
        </p:spPr>
        <p:txBody>
          <a:bodyPr/>
          <a:lstStyle/>
          <a:p>
            <a:r>
              <a:rPr lang="en-US" dirty="0"/>
              <a:t>Smart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EAD8D-55E2-7D43-8303-BEE45AE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795" y="365125"/>
            <a:ext cx="7691005" cy="617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56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2425-B6CF-CC48-ADB4-1A43399B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with MNIST was Most Accurate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77FB0-2763-2440-B64D-3F6D63DC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3368"/>
            <a:ext cx="8291614" cy="489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1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4E1A-8CD4-BC4F-8B1A-1259D188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‘2’ Was the most correctly guessed, while ‘0’ was least correctly guessed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DC808-8B14-5243-BC8E-40EC3FC9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963"/>
            <a:ext cx="8180136" cy="48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6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6817-6D96-4547-A9C2-20B36D76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85C9-4CAD-3245-8AA6-04D633619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Demonstrate the application of machine learning to make a live app smarter</a:t>
            </a:r>
          </a:p>
          <a:p>
            <a:pPr>
              <a:lnSpc>
                <a:spcPct val="110000"/>
              </a:lnSpc>
            </a:pPr>
            <a:r>
              <a:rPr lang="en-US" dirty="0"/>
              <a:t>Show how cloud technologies have profoundly affected the ability to apply ML in the real world</a:t>
            </a:r>
          </a:p>
          <a:p>
            <a:pPr>
              <a:lnSpc>
                <a:spcPct val="110000"/>
              </a:lnSpc>
            </a:pPr>
            <a:r>
              <a:rPr lang="en-US" dirty="0"/>
              <a:t>Our app will start with a base of MNIST as a training set...</a:t>
            </a:r>
          </a:p>
          <a:p>
            <a:pPr>
              <a:lnSpc>
                <a:spcPct val="110000"/>
              </a:lnSpc>
            </a:pPr>
            <a:r>
              <a:rPr lang="en-US" dirty="0"/>
              <a:t>But then we will </a:t>
            </a:r>
            <a:r>
              <a:rPr lang="en-US" i="1" dirty="0"/>
              <a:t>train our app </a:t>
            </a:r>
            <a:r>
              <a:rPr lang="en-US" dirty="0"/>
              <a:t>over time by providing it feedback about where it went wrong so it </a:t>
            </a:r>
            <a:r>
              <a:rPr lang="en-US" i="1" dirty="0"/>
              <a:t>gets smarter over time  </a:t>
            </a:r>
            <a:r>
              <a:rPr lang="en-US" dirty="0"/>
              <a:t>and more </a:t>
            </a:r>
            <a:r>
              <a:rPr lang="en-US" i="1" dirty="0"/>
              <a:t>personalized </a:t>
            </a:r>
            <a:r>
              <a:rPr lang="en-US" dirty="0"/>
              <a:t>for a given user</a:t>
            </a:r>
          </a:p>
          <a:p>
            <a:pPr>
              <a:lnSpc>
                <a:spcPct val="110000"/>
              </a:lnSpc>
            </a:pPr>
            <a:r>
              <a:rPr lang="en-US" dirty="0"/>
              <a:t>Demonstrate how cloud technologies are scaling up the value chain of ML by decoupling learning &amp; modeling from developers calling prediction APIs “as a service”</a:t>
            </a:r>
          </a:p>
        </p:txBody>
      </p:sp>
    </p:spTree>
    <p:extLst>
      <p:ext uri="{BB962C8B-B14F-4D97-AF65-F5344CB8AC3E}">
        <p14:creationId xmlns:p14="http://schemas.microsoft.com/office/powerpoint/2010/main" val="219558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57AC-CD0A-D241-B6E2-E7329156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D6D9F53-7BBF-5F49-9FBA-8E377604A6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681611"/>
              </p:ext>
            </p:extLst>
          </p:nvPr>
        </p:nvGraphicFramePr>
        <p:xfrm>
          <a:off x="838200" y="1601187"/>
          <a:ext cx="10515600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51364">
                  <a:extLst>
                    <a:ext uri="{9D8B030D-6E8A-4147-A177-3AD203B41FA5}">
                      <a16:colId xmlns:a16="http://schemas.microsoft.com/office/drawing/2014/main" val="322841992"/>
                    </a:ext>
                  </a:extLst>
                </a:gridCol>
                <a:gridCol w="8264236">
                  <a:extLst>
                    <a:ext uri="{9D8B030D-6E8A-4147-A177-3AD203B41FA5}">
                      <a16:colId xmlns:a16="http://schemas.microsoft.com/office/drawing/2014/main" val="401550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K-Means, MXNet, TensorFlow, 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72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Python, Pandas, Flask, HTML/CSS/Bootstrap, JavaScript, Amazon Sagemaker SDK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74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DynamoDB (instead of Mongo), Amazon AWS, Tableau, Docker Containers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480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956FC6B-9E4F-8943-AA17-00778FF5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6154"/>
            <a:ext cx="3283794" cy="1252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42396-F6DE-5246-AF1D-1FBFF4EE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94" y="4506797"/>
            <a:ext cx="2171700" cy="92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DD3CE-5BC9-A64D-9D65-C2C2F5F6A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610" y="2974825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5CB77D-CC54-FC4F-B6A3-F7C6AF46A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102" y="3000619"/>
            <a:ext cx="1968500" cy="1028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FFE207-5C4A-0842-AE83-55E86D082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5130" y="3165085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CBA4E-1E8E-2B46-BB2A-64519AC21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464" y="4592205"/>
            <a:ext cx="1562100" cy="1295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E0AFA8-0CE3-AA4E-9348-12D092953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252" y="5086349"/>
            <a:ext cx="1612900" cy="1257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5517CE-7593-CD40-8D4D-45D288694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1214" y="4603144"/>
            <a:ext cx="1866900" cy="1079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ECF7F8-CFD2-1D40-85CC-9196505434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2176" y="4814426"/>
            <a:ext cx="1274618" cy="12746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7687BA-63F0-1F45-8F29-9E18CB7FE1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788" y="5682644"/>
            <a:ext cx="2476500" cy="81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BB0361-FB8A-8C4C-95A7-39E107435E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8510" y="3073082"/>
            <a:ext cx="2451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AF11-362F-B94A-8862-32B684551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Technology Stack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2F1D6-9879-1543-8334-790038362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892636" cy="4486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team chose Amazon’s SageMaker service which provided the following benefits: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Python SDKs to cut down on lines of code for training and inferences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Ability to provision and terminate compute and storage resources on the fly, paying only for what we used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Hosted Jupyter notebooks with ML libraries pre-installed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Compute containers pre-loaded with ML algorithms ready to be trained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76116-4F96-DE41-81DF-D900205B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36" y="2863418"/>
            <a:ext cx="3917179" cy="149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2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D61F73-2659-7247-87FC-24322BEE1EBF}"/>
              </a:ext>
            </a:extLst>
          </p:cNvPr>
          <p:cNvSpPr/>
          <p:nvPr/>
        </p:nvSpPr>
        <p:spPr>
          <a:xfrm>
            <a:off x="5375564" y="1641258"/>
            <a:ext cx="4763491" cy="4925806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023E0-2B82-FE4E-B4B2-AEAAF6E8F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8932" y="6280184"/>
            <a:ext cx="15573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b="1" dirty="0">
                <a:latin typeface="+mj-lt"/>
                <a:ea typeface="Verdana" pitchFamily="34" charset="0"/>
                <a:cs typeface="Helvetica Neue"/>
              </a:rPr>
              <a:t>AWS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7088F-9906-FA49-A787-732B003C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77" y="1572058"/>
            <a:ext cx="399410" cy="399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46BD1-F7ED-7C4B-84C8-14F9B8DE9BF0}"/>
              </a:ext>
            </a:extLst>
          </p:cNvPr>
          <p:cNvSpPr txBox="1"/>
          <p:nvPr/>
        </p:nvSpPr>
        <p:spPr>
          <a:xfrm>
            <a:off x="5588341" y="4461547"/>
            <a:ext cx="739804" cy="47068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Jupyter Notebook on EC2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6160F-3A1E-264C-B032-357BA176C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853" y="3855857"/>
            <a:ext cx="544781" cy="564959"/>
          </a:xfrm>
          <a:prstGeom prst="rect">
            <a:avLst/>
          </a:prstGeom>
        </p:spPr>
      </p:pic>
      <p:pic>
        <p:nvPicPr>
          <p:cNvPr id="1026" name="Picture 2" descr="Image result for jupyter notebook logo">
            <a:extLst>
              <a:ext uri="{FF2B5EF4-FFF2-40B4-BE49-F238E27FC236}">
                <a16:creationId xmlns:a16="http://schemas.microsoft.com/office/drawing/2014/main" id="{405B2E63-6ADA-3D4B-B9BF-8585A8E5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518" y="3942611"/>
            <a:ext cx="391450" cy="3914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1F08D1A8-ADCF-4A43-B91B-79700D035E64}"/>
              </a:ext>
            </a:extLst>
          </p:cNvPr>
          <p:cNvSpPr/>
          <p:nvPr/>
        </p:nvSpPr>
        <p:spPr>
          <a:xfrm>
            <a:off x="5535952" y="5200845"/>
            <a:ext cx="1047456" cy="674143"/>
          </a:xfrm>
          <a:prstGeom prst="borderCallout1">
            <a:avLst>
              <a:gd name="adj1" fmla="val -16187"/>
              <a:gd name="adj2" fmla="val 64061"/>
              <a:gd name="adj3" fmla="val -43160"/>
              <a:gd name="adj4" fmla="val 54556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Libraries: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  Python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  AWS Sagemaker</a:t>
            </a:r>
          </a:p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  ML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00E39-F50B-954A-A16C-806A5DBD4F95}"/>
              </a:ext>
            </a:extLst>
          </p:cNvPr>
          <p:cNvSpPr txBox="1"/>
          <p:nvPr/>
        </p:nvSpPr>
        <p:spPr>
          <a:xfrm>
            <a:off x="7161156" y="3554923"/>
            <a:ext cx="739804" cy="5433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Transient Training Cluster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182213-A673-4141-9EAC-0F15B9A26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68" y="2959355"/>
            <a:ext cx="544781" cy="575047"/>
          </a:xfrm>
          <a:prstGeom prst="rect">
            <a:avLst/>
          </a:prstGeom>
        </p:spPr>
      </p:pic>
      <p:sp>
        <p:nvSpPr>
          <p:cNvPr id="17" name="Line Callout 1 16">
            <a:extLst>
              <a:ext uri="{FF2B5EF4-FFF2-40B4-BE49-F238E27FC236}">
                <a16:creationId xmlns:a16="http://schemas.microsoft.com/office/drawing/2014/main" id="{E9061CC3-BEE1-B045-8CF3-D59A1568AC82}"/>
              </a:ext>
            </a:extLst>
          </p:cNvPr>
          <p:cNvSpPr/>
          <p:nvPr/>
        </p:nvSpPr>
        <p:spPr>
          <a:xfrm>
            <a:off x="5960642" y="2422015"/>
            <a:ext cx="983193" cy="559950"/>
          </a:xfrm>
          <a:prstGeom prst="borderCallout1">
            <a:avLst>
              <a:gd name="adj1" fmla="val 55864"/>
              <a:gd name="adj2" fmla="val 107216"/>
              <a:gd name="adj3" fmla="val 80406"/>
              <a:gd name="adj4" fmla="val 135556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Temporary cluster to train the model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927604-299D-EA4E-9CCE-AE48E6708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49" y="5205734"/>
            <a:ext cx="543745" cy="5638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039E3F-ABA9-0343-AA55-05CEB13D4687}"/>
              </a:ext>
            </a:extLst>
          </p:cNvPr>
          <p:cNvSpPr txBox="1"/>
          <p:nvPr/>
        </p:nvSpPr>
        <p:spPr>
          <a:xfrm>
            <a:off x="7215990" y="5769616"/>
            <a:ext cx="739804" cy="3575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S3 Object Store</a:t>
            </a:r>
            <a:endParaRPr lang="en-US" b="1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8F69CBD-64C2-914D-A848-10AC20409CD6}"/>
              </a:ext>
            </a:extLst>
          </p:cNvPr>
          <p:cNvCxnSpPr>
            <a:stCxn id="10" idx="0"/>
            <a:endCxn id="16" idx="1"/>
          </p:cNvCxnSpPr>
          <p:nvPr/>
        </p:nvCxnSpPr>
        <p:spPr>
          <a:xfrm rot="5400000" flipH="1" flipV="1">
            <a:off x="6303967" y="2901156"/>
            <a:ext cx="608978" cy="1300424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ACCEA1-0E73-164A-AA35-14D8D984766A}"/>
              </a:ext>
            </a:extLst>
          </p:cNvPr>
          <p:cNvSpPr txBox="1"/>
          <p:nvPr/>
        </p:nvSpPr>
        <p:spPr>
          <a:xfrm>
            <a:off x="6102090" y="3056451"/>
            <a:ext cx="84174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Model Deployment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7DB2F27-2A83-E140-B720-ED3EABF6445B}"/>
              </a:ext>
            </a:extLst>
          </p:cNvPr>
          <p:cNvCxnSpPr>
            <a:cxnSpLocks/>
            <a:stCxn id="18" idx="1"/>
            <a:endCxn id="14" idx="1"/>
          </p:cNvCxnSpPr>
          <p:nvPr/>
        </p:nvCxnSpPr>
        <p:spPr>
          <a:xfrm rot="10800000">
            <a:off x="7161157" y="3826604"/>
            <a:ext cx="147193" cy="1661072"/>
          </a:xfrm>
          <a:prstGeom prst="bentConnector3">
            <a:avLst>
              <a:gd name="adj1" fmla="val 255306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D5E82E9-32E5-9546-B480-A2C4D62108C4}"/>
              </a:ext>
            </a:extLst>
          </p:cNvPr>
          <p:cNvSpPr txBox="1"/>
          <p:nvPr/>
        </p:nvSpPr>
        <p:spPr>
          <a:xfrm>
            <a:off x="6578556" y="4196945"/>
            <a:ext cx="63819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Training Data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A74A3C29-3F1A-BB47-A7C9-CA2DB4E57924}"/>
              </a:ext>
            </a:extLst>
          </p:cNvPr>
          <p:cNvCxnSpPr>
            <a:cxnSpLocks/>
            <a:stCxn id="14" idx="3"/>
            <a:endCxn id="18" idx="0"/>
          </p:cNvCxnSpPr>
          <p:nvPr/>
        </p:nvCxnSpPr>
        <p:spPr>
          <a:xfrm flipH="1">
            <a:off x="7580222" y="3826604"/>
            <a:ext cx="320738" cy="1379130"/>
          </a:xfrm>
          <a:prstGeom prst="bentConnector4">
            <a:avLst>
              <a:gd name="adj1" fmla="val -71273"/>
              <a:gd name="adj2" fmla="val 5985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BA2051-312B-6C4B-833F-5814FB3803A8}"/>
              </a:ext>
            </a:extLst>
          </p:cNvPr>
          <p:cNvSpPr txBox="1"/>
          <p:nvPr/>
        </p:nvSpPr>
        <p:spPr>
          <a:xfrm>
            <a:off x="7782375" y="4031509"/>
            <a:ext cx="6097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Trained Model</a:t>
            </a:r>
          </a:p>
        </p:txBody>
      </p:sp>
      <p:sp>
        <p:nvSpPr>
          <p:cNvPr id="33" name="Line Callout 1 32">
            <a:extLst>
              <a:ext uri="{FF2B5EF4-FFF2-40B4-BE49-F238E27FC236}">
                <a16:creationId xmlns:a16="http://schemas.microsoft.com/office/drawing/2014/main" id="{7AAB540C-A748-7440-ABDA-57D3CC216DFC}"/>
              </a:ext>
            </a:extLst>
          </p:cNvPr>
          <p:cNvSpPr/>
          <p:nvPr/>
        </p:nvSpPr>
        <p:spPr>
          <a:xfrm>
            <a:off x="8330688" y="5769616"/>
            <a:ext cx="983193" cy="559950"/>
          </a:xfrm>
          <a:prstGeom prst="borderCallout1">
            <a:avLst>
              <a:gd name="adj1" fmla="val 31121"/>
              <a:gd name="adj2" fmla="val -8333"/>
              <a:gd name="adj3" fmla="val -8667"/>
              <a:gd name="adj4" fmla="val -39177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Web API Accessible Mass Storage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E43A03-3256-0042-B58A-BB77FC59C557}"/>
              </a:ext>
            </a:extLst>
          </p:cNvPr>
          <p:cNvSpPr txBox="1"/>
          <p:nvPr/>
        </p:nvSpPr>
        <p:spPr>
          <a:xfrm>
            <a:off x="9174068" y="5049392"/>
            <a:ext cx="739804" cy="66627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MXNet &amp; Tensorflow Inference Endpoints</a:t>
            </a:r>
            <a:endParaRPr lang="en-US" b="1" dirty="0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BDA80B-9E2E-EA4F-B468-84B4716D74C0}"/>
              </a:ext>
            </a:extLst>
          </p:cNvPr>
          <p:cNvCxnSpPr>
            <a:cxnSpLocks/>
            <a:stCxn id="18" idx="3"/>
            <a:endCxn id="53" idx="1"/>
          </p:cNvCxnSpPr>
          <p:nvPr/>
        </p:nvCxnSpPr>
        <p:spPr>
          <a:xfrm flipV="1">
            <a:off x="7852094" y="4708340"/>
            <a:ext cx="1351931" cy="779336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F3CC18-C5AA-A84D-8BA7-13CCBB3B0671}"/>
              </a:ext>
            </a:extLst>
          </p:cNvPr>
          <p:cNvSpPr txBox="1"/>
          <p:nvPr/>
        </p:nvSpPr>
        <p:spPr>
          <a:xfrm>
            <a:off x="8224692" y="4861673"/>
            <a:ext cx="6097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Trained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55E73-E3CF-794E-9D4D-18E5DDFFF01E}"/>
              </a:ext>
            </a:extLst>
          </p:cNvPr>
          <p:cNvSpPr txBox="1"/>
          <p:nvPr/>
        </p:nvSpPr>
        <p:spPr>
          <a:xfrm>
            <a:off x="9036576" y="3545744"/>
            <a:ext cx="874396" cy="33188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Flask on EC2</a:t>
            </a:r>
          </a:p>
          <a:p>
            <a:pPr algn="ctr"/>
            <a:r>
              <a:rPr lang="en-US" sz="1000" b="1" dirty="0"/>
              <a:t>HTML &amp; Python</a:t>
            </a:r>
            <a:endParaRPr lang="en-US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3ED44D6-709E-1242-A2BC-C64B15E25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11" y="2579365"/>
            <a:ext cx="540572" cy="30483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8232743-6A42-FF4B-8144-526E448DCAB7}"/>
              </a:ext>
            </a:extLst>
          </p:cNvPr>
          <p:cNvSpPr txBox="1"/>
          <p:nvPr/>
        </p:nvSpPr>
        <p:spPr>
          <a:xfrm>
            <a:off x="8174342" y="3007736"/>
            <a:ext cx="870273" cy="340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Pre-Configured ML Containers</a:t>
            </a:r>
            <a:endParaRPr lang="en-US" b="1" dirty="0"/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032615AC-5E31-0D4C-838B-3949E4DAAECD}"/>
              </a:ext>
            </a:extLst>
          </p:cNvPr>
          <p:cNvCxnSpPr>
            <a:cxnSpLocks/>
            <a:stCxn id="43" idx="1"/>
            <a:endCxn id="16" idx="3"/>
          </p:cNvCxnSpPr>
          <p:nvPr/>
        </p:nvCxnSpPr>
        <p:spPr>
          <a:xfrm rot="10800000" flipV="1">
            <a:off x="7803449" y="2731781"/>
            <a:ext cx="492762" cy="515097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9892D020-C15D-314B-9C99-B297CBB7AF42}"/>
              </a:ext>
            </a:extLst>
          </p:cNvPr>
          <p:cNvCxnSpPr>
            <a:cxnSpLocks/>
            <a:stCxn id="46" idx="3"/>
            <a:endCxn id="70" idx="1"/>
          </p:cNvCxnSpPr>
          <p:nvPr/>
        </p:nvCxnSpPr>
        <p:spPr>
          <a:xfrm flipV="1">
            <a:off x="9758638" y="3255173"/>
            <a:ext cx="752946" cy="320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CF30820A-CA57-6E43-B536-1BFCE5A9627A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rot="16200000" flipV="1">
            <a:off x="9203503" y="4147903"/>
            <a:ext cx="543185" cy="2642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8C1AFCE-D9CB-5142-B99E-529C8486B611}"/>
              </a:ext>
            </a:extLst>
          </p:cNvPr>
          <p:cNvSpPr txBox="1"/>
          <p:nvPr/>
        </p:nvSpPr>
        <p:spPr>
          <a:xfrm>
            <a:off x="9065455" y="4040275"/>
            <a:ext cx="79443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Predictions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F5EEBC1-0918-6347-B7D1-B2622AB3D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13" y="3867532"/>
            <a:ext cx="538467" cy="53846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2432B3C-EC9A-4548-A577-DFA6FDC13674}"/>
              </a:ext>
            </a:extLst>
          </p:cNvPr>
          <p:cNvSpPr txBox="1"/>
          <p:nvPr/>
        </p:nvSpPr>
        <p:spPr>
          <a:xfrm>
            <a:off x="4407823" y="4514468"/>
            <a:ext cx="739804" cy="1882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Data Scientist</a:t>
            </a:r>
            <a:endParaRPr lang="en-US" b="1" dirty="0"/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0C622D2C-4C6D-6544-928B-346FE0E4BDF2}"/>
              </a:ext>
            </a:extLst>
          </p:cNvPr>
          <p:cNvCxnSpPr>
            <a:cxnSpLocks/>
            <a:stCxn id="64" idx="3"/>
            <a:endCxn id="10" idx="1"/>
          </p:cNvCxnSpPr>
          <p:nvPr/>
        </p:nvCxnSpPr>
        <p:spPr>
          <a:xfrm>
            <a:off x="5067380" y="4136766"/>
            <a:ext cx="618473" cy="1571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6185C6F3-62D7-0E4F-BB12-31A657964C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584" y="2934416"/>
            <a:ext cx="420301" cy="64151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00595F1-F6DA-5244-83AF-1F21433A36E4}"/>
              </a:ext>
            </a:extLst>
          </p:cNvPr>
          <p:cNvSpPr txBox="1"/>
          <p:nvPr/>
        </p:nvSpPr>
        <p:spPr>
          <a:xfrm>
            <a:off x="10357658" y="3610012"/>
            <a:ext cx="739804" cy="1882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Smart App</a:t>
            </a:r>
            <a:endParaRPr lang="en-US" b="1" dirty="0"/>
          </a:p>
        </p:txBody>
      </p:sp>
      <p:sp>
        <p:nvSpPr>
          <p:cNvPr id="79" name="Title 78">
            <a:extLst>
              <a:ext uri="{FF2B5EF4-FFF2-40B4-BE49-F238E27FC236}">
                <a16:creationId xmlns:a16="http://schemas.microsoft.com/office/drawing/2014/main" id="{20D755B9-0CD3-7249-8DE6-4DF0F1D6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Enabled App Architecture in AWS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122044-6AAC-FF48-816D-38687C65C1F6}"/>
              </a:ext>
            </a:extLst>
          </p:cNvPr>
          <p:cNvSpPr txBox="1"/>
          <p:nvPr/>
        </p:nvSpPr>
        <p:spPr>
          <a:xfrm>
            <a:off x="838199" y="1641257"/>
            <a:ext cx="3428363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Features:</a:t>
            </a:r>
          </a:p>
          <a:p>
            <a:pPr marL="233363" lvl="1">
              <a:spcAft>
                <a:spcPts val="600"/>
              </a:spcAft>
            </a:pPr>
            <a:r>
              <a:rPr lang="en-US" sz="1400" dirty="0"/>
              <a:t>Serverless app front end – no servers to manage, automatic scale up and down</a:t>
            </a:r>
          </a:p>
          <a:p>
            <a:pPr marL="233363" lvl="1">
              <a:spcAft>
                <a:spcPts val="600"/>
              </a:spcAft>
            </a:pPr>
            <a:r>
              <a:rPr lang="en-US" sz="1400" dirty="0"/>
              <a:t>Large training clusters only used temporarily to train model – no paying for standing training clusters</a:t>
            </a:r>
          </a:p>
          <a:p>
            <a:pPr marL="233363" lvl="1">
              <a:spcAft>
                <a:spcPts val="600"/>
              </a:spcAft>
            </a:pPr>
            <a:r>
              <a:rPr lang="en-US" sz="1400" dirty="0"/>
              <a:t>Pre-configured containers with ML libraries and algorithms pre-loaded</a:t>
            </a:r>
          </a:p>
          <a:p>
            <a:pPr marL="233363" lvl="1">
              <a:spcAft>
                <a:spcPts val="600"/>
              </a:spcAft>
            </a:pPr>
            <a:r>
              <a:rPr lang="en-US" sz="1400" dirty="0"/>
              <a:t>Training data and trained model data stored in inexpensive, web-accessible object stores</a:t>
            </a:r>
          </a:p>
          <a:p>
            <a:pPr marL="233363" lvl="1">
              <a:spcAft>
                <a:spcPts val="600"/>
              </a:spcAft>
            </a:pPr>
            <a:r>
              <a:rPr lang="en-US" sz="1400" dirty="0"/>
              <a:t>Hosted Jupyter notebooks with pre-installed libraries – no more ‘pip install’</a:t>
            </a:r>
          </a:p>
          <a:p>
            <a:pPr marL="233363" lvl="1">
              <a:spcAft>
                <a:spcPts val="600"/>
              </a:spcAft>
            </a:pPr>
            <a:r>
              <a:rPr lang="en-US" sz="1400" dirty="0"/>
              <a:t>CLI or GUI access for all steps</a:t>
            </a:r>
          </a:p>
          <a:p>
            <a:pPr marL="233363" lvl="1">
              <a:spcAft>
                <a:spcPts val="600"/>
              </a:spcAft>
            </a:pPr>
            <a:r>
              <a:rPr lang="en-US" sz="1400" dirty="0"/>
              <a:t>Seamless integration between data scientists and smart app developers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712ECD-E899-BE48-877B-D1CC1FC74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57" y="2975897"/>
            <a:ext cx="544781" cy="56495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6C8365F-BF20-F24A-9E49-9B1F52CC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025" y="4420816"/>
            <a:ext cx="544781" cy="5750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4B10C0B-31D8-6F4F-8DF2-5B0932D14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873" y="1834029"/>
            <a:ext cx="543466" cy="601994"/>
          </a:xfrm>
          <a:prstGeom prst="rect">
            <a:avLst/>
          </a:prstGeom>
        </p:spPr>
      </p:pic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3405E39-1432-854E-BD0B-D2417060101A}"/>
              </a:ext>
            </a:extLst>
          </p:cNvPr>
          <p:cNvCxnSpPr>
            <a:cxnSpLocks/>
            <a:stCxn id="46" idx="0"/>
            <a:endCxn id="40" idx="2"/>
          </p:cNvCxnSpPr>
          <p:nvPr/>
        </p:nvCxnSpPr>
        <p:spPr>
          <a:xfrm rot="16200000" flipV="1">
            <a:off x="9213490" y="2703139"/>
            <a:ext cx="539874" cy="5642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ED25FE6-9DCC-2B4E-9B74-F697C3512EB4}"/>
              </a:ext>
            </a:extLst>
          </p:cNvPr>
          <p:cNvSpPr txBox="1"/>
          <p:nvPr/>
        </p:nvSpPr>
        <p:spPr>
          <a:xfrm>
            <a:off x="9013198" y="2600279"/>
            <a:ext cx="9651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Actual Results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F7289EFD-DFED-2046-8202-7A6EB628EC7B}"/>
              </a:ext>
            </a:extLst>
          </p:cNvPr>
          <p:cNvCxnSpPr>
            <a:cxnSpLocks/>
            <a:stCxn id="40" idx="1"/>
            <a:endCxn id="16" idx="0"/>
          </p:cNvCxnSpPr>
          <p:nvPr/>
        </p:nvCxnSpPr>
        <p:spPr>
          <a:xfrm rot="10800000" flipV="1">
            <a:off x="7531059" y="2135025"/>
            <a:ext cx="1677814" cy="824329"/>
          </a:xfrm>
          <a:prstGeom prst="bent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10A2CBD-BFB8-534F-AE83-58072C0B77C1}"/>
              </a:ext>
            </a:extLst>
          </p:cNvPr>
          <p:cNvSpPr txBox="1"/>
          <p:nvPr/>
        </p:nvSpPr>
        <p:spPr>
          <a:xfrm>
            <a:off x="7808092" y="1948708"/>
            <a:ext cx="117506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Retrain Model with Actual Results</a:t>
            </a:r>
          </a:p>
        </p:txBody>
      </p:sp>
    </p:spTree>
    <p:extLst>
      <p:ext uri="{BB962C8B-B14F-4D97-AF65-F5344CB8AC3E}">
        <p14:creationId xmlns:p14="http://schemas.microsoft.com/office/powerpoint/2010/main" val="413768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BB99-6DA5-0F46-A12B-0820007F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42357" cy="595745"/>
          </a:xfrm>
        </p:spPr>
        <p:txBody>
          <a:bodyPr>
            <a:normAutofit fontScale="90000"/>
          </a:bodyPr>
          <a:lstStyle/>
          <a:p>
            <a:r>
              <a:rPr lang="en-US" dirty="0"/>
              <a:t>Apps that get smarter over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7A834-52CC-A240-9A18-C79F403AC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74618" y="1357793"/>
            <a:ext cx="5334000" cy="4904462"/>
          </a:xfrm>
        </p:spPr>
        <p:txBody>
          <a:bodyPr>
            <a:normAutofit/>
          </a:bodyPr>
          <a:lstStyle/>
          <a:p>
            <a:r>
              <a:rPr lang="en-US" sz="2000" dirty="0"/>
              <a:t>Smart application factories can rapidly scale up capabilities by decoupling the ML processes from app development</a:t>
            </a:r>
          </a:p>
          <a:p>
            <a:r>
              <a:rPr lang="en-US" sz="2000" dirty="0"/>
              <a:t>App developers can call endpoints provided by the data science function for predictions without knowing anything about machine learning or analytics</a:t>
            </a:r>
          </a:p>
          <a:p>
            <a:r>
              <a:rPr lang="en-US" sz="2000" dirty="0"/>
              <a:t>In this model, the intelligence of the app is provided “as a service” through an API available to developers for predictions</a:t>
            </a:r>
          </a:p>
          <a:p>
            <a:r>
              <a:rPr lang="en-US" sz="2000" dirty="0"/>
              <a:t>Data scientists, in turn, can use actual data from the live app to retrain and improve the inferences provided by their ML algorithms</a:t>
            </a:r>
          </a:p>
          <a:p>
            <a:r>
              <a:rPr lang="en-US" sz="2000" dirty="0"/>
              <a:t>The apps ”get smarter” over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FCB754-4A30-0342-B2CC-00A6E12DC1AE}"/>
              </a:ext>
            </a:extLst>
          </p:cNvPr>
          <p:cNvSpPr/>
          <p:nvPr/>
        </p:nvSpPr>
        <p:spPr>
          <a:xfrm>
            <a:off x="8936181" y="457200"/>
            <a:ext cx="1523999" cy="4710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Determine Problem</a:t>
            </a:r>
          </a:p>
        </p:txBody>
      </p:sp>
      <p:sp>
        <p:nvSpPr>
          <p:cNvPr id="7" name="Manual Operation 6">
            <a:extLst>
              <a:ext uri="{FF2B5EF4-FFF2-40B4-BE49-F238E27FC236}">
                <a16:creationId xmlns:a16="http://schemas.microsoft.com/office/drawing/2014/main" id="{34FDE11B-53FA-4E42-A363-8F282571D0F5}"/>
              </a:ext>
            </a:extLst>
          </p:cNvPr>
          <p:cNvSpPr/>
          <p:nvPr/>
        </p:nvSpPr>
        <p:spPr>
          <a:xfrm>
            <a:off x="8936179" y="1233056"/>
            <a:ext cx="1524000" cy="554182"/>
          </a:xfrm>
          <a:prstGeom prst="flowChartManualOperati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Research &amp; Narrow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6775CC-52E3-2C43-AFF1-A2E59885FBE1}"/>
              </a:ext>
            </a:extLst>
          </p:cNvPr>
          <p:cNvSpPr/>
          <p:nvPr/>
        </p:nvSpPr>
        <p:spPr>
          <a:xfrm>
            <a:off x="8936180" y="2092040"/>
            <a:ext cx="1523999" cy="4710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Source Data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FDE9E0-19A5-9B42-BEA6-576BAB996644}"/>
              </a:ext>
            </a:extLst>
          </p:cNvPr>
          <p:cNvSpPr/>
          <p:nvPr/>
        </p:nvSpPr>
        <p:spPr>
          <a:xfrm>
            <a:off x="9206343" y="2867896"/>
            <a:ext cx="976750" cy="98366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Iterate &amp; Test</a:t>
            </a:r>
          </a:p>
        </p:txBody>
      </p:sp>
      <p:sp>
        <p:nvSpPr>
          <p:cNvPr id="12" name="Manual Operation 11">
            <a:extLst>
              <a:ext uri="{FF2B5EF4-FFF2-40B4-BE49-F238E27FC236}">
                <a16:creationId xmlns:a16="http://schemas.microsoft.com/office/drawing/2014/main" id="{7B494D85-BF59-C74F-8921-AD385F04ECCC}"/>
              </a:ext>
            </a:extLst>
          </p:cNvPr>
          <p:cNvSpPr/>
          <p:nvPr/>
        </p:nvSpPr>
        <p:spPr>
          <a:xfrm>
            <a:off x="8936179" y="4156364"/>
            <a:ext cx="1524000" cy="554182"/>
          </a:xfrm>
          <a:prstGeom prst="flowChartManualOperatio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Narrow &amp; Deploy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9D12A0-407E-E448-81DB-02B11A71B370}"/>
              </a:ext>
            </a:extLst>
          </p:cNvPr>
          <p:cNvSpPr/>
          <p:nvPr/>
        </p:nvSpPr>
        <p:spPr>
          <a:xfrm>
            <a:off x="9206343" y="5015348"/>
            <a:ext cx="976750" cy="9836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Smart App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A1605B3-3602-4A4E-A859-78077841069F}"/>
              </a:ext>
            </a:extLst>
          </p:cNvPr>
          <p:cNvCxnSpPr>
            <a:stCxn id="10" idx="3"/>
            <a:endCxn id="10" idx="1"/>
          </p:cNvCxnSpPr>
          <p:nvPr/>
        </p:nvCxnSpPr>
        <p:spPr>
          <a:xfrm rot="5400000" flipH="1">
            <a:off x="9001607" y="3359729"/>
            <a:ext cx="695556" cy="12700"/>
          </a:xfrm>
          <a:prstGeom prst="curvedConnector5">
            <a:avLst>
              <a:gd name="adj1" fmla="val -32866"/>
              <a:gd name="adj2" fmla="val 8364630"/>
              <a:gd name="adj3" fmla="val 132866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248AC2-AE1F-A141-AD47-5C665DD22A5B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9698179" y="928254"/>
            <a:ext cx="2" cy="30480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188FED-4F29-7640-9AB5-555ACBE2E03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698179" y="1787238"/>
            <a:ext cx="1" cy="30480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B0066F-A0F4-6C49-95FD-E3FB86B7B4E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9694718" y="2563094"/>
            <a:ext cx="3462" cy="30480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A7ACF3-AA5B-3544-B877-32F8438CBC74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>
            <a:off x="9694718" y="3851562"/>
            <a:ext cx="3461" cy="30480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EBD568-DE32-BE42-AAD8-44599669949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94718" y="4710546"/>
            <a:ext cx="3461" cy="30480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44AADDDC-5DC9-6043-99C3-69641213AA37}"/>
              </a:ext>
            </a:extLst>
          </p:cNvPr>
          <p:cNvCxnSpPr>
            <a:cxnSpLocks/>
            <a:stCxn id="13" idx="6"/>
            <a:endCxn id="10" idx="6"/>
          </p:cNvCxnSpPr>
          <p:nvPr/>
        </p:nvCxnSpPr>
        <p:spPr>
          <a:xfrm flipV="1">
            <a:off x="10183093" y="3359729"/>
            <a:ext cx="12700" cy="2147452"/>
          </a:xfrm>
          <a:prstGeom prst="curvedConnector3">
            <a:avLst>
              <a:gd name="adj1" fmla="val 703636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647626-7B37-544F-93A9-CD7C8FC82557}"/>
              </a:ext>
            </a:extLst>
          </p:cNvPr>
          <p:cNvSpPr txBox="1"/>
          <p:nvPr/>
        </p:nvSpPr>
        <p:spPr>
          <a:xfrm>
            <a:off x="10473008" y="4156364"/>
            <a:ext cx="11002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Continuous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0EA98-CA9E-704C-9B77-404B7E73E7BF}"/>
              </a:ext>
            </a:extLst>
          </p:cNvPr>
          <p:cNvSpPr/>
          <p:nvPr/>
        </p:nvSpPr>
        <p:spPr>
          <a:xfrm>
            <a:off x="7405251" y="1357793"/>
            <a:ext cx="304800" cy="2355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329BA-6740-614D-A422-F95F28B54C54}"/>
              </a:ext>
            </a:extLst>
          </p:cNvPr>
          <p:cNvSpPr txBox="1"/>
          <p:nvPr/>
        </p:nvSpPr>
        <p:spPr>
          <a:xfrm>
            <a:off x="7710051" y="1316321"/>
            <a:ext cx="1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Data Scientist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BB48A7-0FD7-3C46-8281-F5CEBFC0DBB5}"/>
              </a:ext>
            </a:extLst>
          </p:cNvPr>
          <p:cNvSpPr/>
          <p:nvPr/>
        </p:nvSpPr>
        <p:spPr>
          <a:xfrm>
            <a:off x="7426030" y="1690210"/>
            <a:ext cx="304800" cy="23552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09FAC-EE6F-B64C-84DC-2C15DAFF2872}"/>
              </a:ext>
            </a:extLst>
          </p:cNvPr>
          <p:cNvSpPr txBox="1"/>
          <p:nvPr/>
        </p:nvSpPr>
        <p:spPr>
          <a:xfrm>
            <a:off x="7730830" y="1648738"/>
            <a:ext cx="1143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65958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C074-F136-9940-9A48-41DA50B8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2957944" cy="158905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Smarter 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75B20-1D89-DA4D-8960-3216DF0C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98" y="2625490"/>
            <a:ext cx="2171700" cy="927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C452E-3B6A-674C-985F-52F40E9FC5DF}"/>
              </a:ext>
            </a:extLst>
          </p:cNvPr>
          <p:cNvSpPr txBox="1"/>
          <p:nvPr/>
        </p:nvSpPr>
        <p:spPr>
          <a:xfrm>
            <a:off x="873702" y="6188807"/>
            <a:ext cx="3661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Application Persistence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8C9C1-35EF-E547-B406-8E086EED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88867"/>
            <a:ext cx="3697432" cy="2500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7AE21C-5699-0049-AC5D-FB96CC34ADCF}"/>
              </a:ext>
            </a:extLst>
          </p:cNvPr>
          <p:cNvSpPr/>
          <p:nvPr/>
        </p:nvSpPr>
        <p:spPr>
          <a:xfrm>
            <a:off x="4978977" y="351860"/>
            <a:ext cx="5938405" cy="267765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urier" pitchFamily="2" charset="0"/>
              </a:rPr>
              <a:t>dynamodb</a:t>
            </a:r>
            <a:r>
              <a:rPr lang="en-US" sz="1200" dirty="0">
                <a:latin typeface="Courier" pitchFamily="2" charset="0"/>
              </a:rPr>
              <a:t> = boto3.resource('</a:t>
            </a:r>
            <a:r>
              <a:rPr lang="en-US" sz="1200" dirty="0" err="1">
                <a:latin typeface="Courier" pitchFamily="2" charset="0"/>
              </a:rPr>
              <a:t>dynamodb</a:t>
            </a:r>
            <a:r>
              <a:rPr lang="en-US" sz="1200" dirty="0">
                <a:latin typeface="Courier" pitchFamily="2" charset="0"/>
              </a:rPr>
              <a:t>', </a:t>
            </a:r>
            <a:r>
              <a:rPr lang="en-US" sz="1200" dirty="0" err="1">
                <a:latin typeface="Courier" pitchFamily="2" charset="0"/>
              </a:rPr>
              <a:t>region_name</a:t>
            </a:r>
            <a:r>
              <a:rPr lang="en-US" sz="1200" dirty="0">
                <a:latin typeface="Courier" pitchFamily="2" charset="0"/>
              </a:rPr>
              <a:t>='us-west-2', </a:t>
            </a:r>
            <a:r>
              <a:rPr lang="en-US" sz="1200" dirty="0" err="1">
                <a:latin typeface="Courier" pitchFamily="2" charset="0"/>
              </a:rPr>
              <a:t>endpoint_url</a:t>
            </a:r>
            <a:r>
              <a:rPr lang="en-US" sz="1200" dirty="0">
                <a:latin typeface="Courier" pitchFamily="2" charset="0"/>
              </a:rPr>
              <a:t>="https://dynamodb.us-west-2.amazonaws.com")</a:t>
            </a:r>
          </a:p>
          <a:p>
            <a:r>
              <a:rPr lang="en-US" sz="1200" dirty="0">
                <a:latin typeface="Courier" pitchFamily="2" charset="0"/>
              </a:rPr>
              <a:t>table = </a:t>
            </a:r>
            <a:r>
              <a:rPr lang="en-US" sz="1200" dirty="0" err="1">
                <a:latin typeface="Courier" pitchFamily="2" charset="0"/>
              </a:rPr>
              <a:t>dynamodb.Table</a:t>
            </a:r>
            <a:r>
              <a:rPr lang="en-US" sz="1200" dirty="0">
                <a:latin typeface="Courier" pitchFamily="2" charset="0"/>
              </a:rPr>
              <a:t>('ml-game-observations’)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pe</a:t>
            </a:r>
            <a:r>
              <a:rPr lang="en-US" sz="1200" dirty="0">
                <a:latin typeface="Courier" pitchFamily="2" charset="0"/>
              </a:rPr>
              <a:t> = "info"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response = </a:t>
            </a:r>
            <a:r>
              <a:rPr lang="en-US" sz="1200" dirty="0" err="1">
                <a:latin typeface="Courier" pitchFamily="2" charset="0"/>
              </a:rPr>
              <a:t>table.scan</a:t>
            </a:r>
            <a:r>
              <a:rPr lang="en-US" sz="1200" dirty="0">
                <a:latin typeface="Courier" pitchFamily="2" charset="0"/>
              </a:rPr>
              <a:t>(</a:t>
            </a:r>
          </a:p>
          <a:p>
            <a:r>
              <a:rPr lang="en-US" sz="1200" dirty="0">
                <a:latin typeface="Courier" pitchFamily="2" charset="0"/>
              </a:rPr>
              <a:t>    </a:t>
            </a:r>
            <a:r>
              <a:rPr lang="en-US" sz="1200" dirty="0" err="1">
                <a:latin typeface="Courier" pitchFamily="2" charset="0"/>
              </a:rPr>
              <a:t>ProjectionExpression</a:t>
            </a:r>
            <a:r>
              <a:rPr lang="en-US" sz="1200" dirty="0">
                <a:latin typeface="Courier" pitchFamily="2" charset="0"/>
              </a:rPr>
              <a:t>=</a:t>
            </a:r>
            <a:r>
              <a:rPr lang="en-US" sz="1200" dirty="0" err="1">
                <a:latin typeface="Courier" pitchFamily="2" charset="0"/>
              </a:rPr>
              <a:t>pe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    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import pandas as </a:t>
            </a:r>
            <a:r>
              <a:rPr lang="en-US" sz="1200" dirty="0" err="1">
                <a:latin typeface="Courier" pitchFamily="2" charset="0"/>
              </a:rPr>
              <a:t>pd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dfTrain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latin typeface="Courier" pitchFamily="2" charset="0"/>
              </a:rPr>
              <a:t>pd.DataFrame</a:t>
            </a:r>
            <a:r>
              <a:rPr lang="en-US" sz="1200" dirty="0">
                <a:latin typeface="Courier" pitchFamily="2" charset="0"/>
              </a:rPr>
              <a:t>(columns=['label', 'image’])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dfTrain.to_csv</a:t>
            </a:r>
            <a:r>
              <a:rPr lang="en-US" sz="1200" dirty="0">
                <a:latin typeface="Courier" pitchFamily="2" charset="0"/>
              </a:rPr>
              <a:t>('</a:t>
            </a:r>
            <a:r>
              <a:rPr lang="en-US" sz="1200" dirty="0" err="1">
                <a:latin typeface="Courier" pitchFamily="2" charset="0"/>
              </a:rPr>
              <a:t>train.csv</a:t>
            </a:r>
            <a:r>
              <a:rPr lang="en-US" sz="1200" dirty="0">
                <a:latin typeface="Courier" pitchFamily="2" charset="0"/>
              </a:rPr>
              <a:t>', header=False, index=False)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9E811-BE89-CB46-8F70-FD930309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12" y="4779818"/>
            <a:ext cx="3170774" cy="1209217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C74864E6-A948-9B49-85A8-82FABE860911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2974398" y="1690688"/>
            <a:ext cx="2004579" cy="139835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94E53BD-9110-E941-82F3-74625D427E1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6521639" y="3353277"/>
            <a:ext cx="1750302" cy="1102781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B7194E-50A2-8244-B975-438263D76290}"/>
              </a:ext>
            </a:extLst>
          </p:cNvPr>
          <p:cNvSpPr txBox="1"/>
          <p:nvPr/>
        </p:nvSpPr>
        <p:spPr>
          <a:xfrm>
            <a:off x="6494802" y="3754544"/>
            <a:ext cx="169468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Retrain Model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9AD415-D985-B741-84F6-0E4D45833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63" y="3552590"/>
            <a:ext cx="1140753" cy="1204129"/>
          </a:xfrm>
          <a:prstGeom prst="rect">
            <a:avLst/>
          </a:prstGeom>
        </p:spPr>
      </p:pic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B0BB51B-9200-A64F-BD7D-40C3B6F99A72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8430786" y="4154655"/>
            <a:ext cx="1675977" cy="122977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6269C26-4FA3-6E43-84F0-D695DDF19C1E}"/>
              </a:ext>
            </a:extLst>
          </p:cNvPr>
          <p:cNvSpPr txBox="1"/>
          <p:nvPr/>
        </p:nvSpPr>
        <p:spPr>
          <a:xfrm>
            <a:off x="2867891" y="2354010"/>
            <a:ext cx="196273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Extract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C36525-DB6C-AF43-82B2-EDCEF3CD0B04}"/>
              </a:ext>
            </a:extLst>
          </p:cNvPr>
          <p:cNvSpPr txBox="1"/>
          <p:nvPr/>
        </p:nvSpPr>
        <p:spPr>
          <a:xfrm>
            <a:off x="8520071" y="4541775"/>
            <a:ext cx="127019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Deploy to Endpoints</a:t>
            </a:r>
          </a:p>
        </p:txBody>
      </p:sp>
    </p:spTree>
    <p:extLst>
      <p:ext uri="{BB962C8B-B14F-4D97-AF65-F5344CB8AC3E}">
        <p14:creationId xmlns:p14="http://schemas.microsoft.com/office/powerpoint/2010/main" val="2025354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9A83-B22A-9941-9F99-E9476D92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SageMaker Manages Your Library of Trained Models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0277A-E4E5-E84C-AE73-D0E2EE864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1" y="1690688"/>
            <a:ext cx="7878618" cy="43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1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2C5B-D704-C14C-A230-E000F5E3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SageMaker Also Hosts Inference Endpoints for Developers to 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D19BB-2E63-9B4F-A003-C76AC383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86" y="1690688"/>
            <a:ext cx="7080827" cy="45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63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1126</Words>
  <Application>Microsoft Macintosh PowerPoint</Application>
  <PresentationFormat>Widescreen</PresentationFormat>
  <Paragraphs>154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Helvetica Neue</vt:lpstr>
      <vt:lpstr>Verdana</vt:lpstr>
      <vt:lpstr>Office Theme</vt:lpstr>
      <vt:lpstr>Machine Learning</vt:lpstr>
      <vt:lpstr>The Challenge</vt:lpstr>
      <vt:lpstr>Bill of Materials</vt:lpstr>
      <vt:lpstr>Cloud Technology Stack</vt:lpstr>
      <vt:lpstr>ML Enabled App Architecture in AWS</vt:lpstr>
      <vt:lpstr>Apps that get smarter over time</vt:lpstr>
      <vt:lpstr>Getting Smarter Over Time</vt:lpstr>
      <vt:lpstr>SageMaker Manages Your Library of Trained Models </vt:lpstr>
      <vt:lpstr>SageMaker Also Hosts Inference Endpoints for Developers to Call</vt:lpstr>
      <vt:lpstr>Noteworthy Code Snippets</vt:lpstr>
      <vt:lpstr>Key Lessons Learned</vt:lpstr>
      <vt:lpstr>Conclusions</vt:lpstr>
      <vt:lpstr>AWS Economics</vt:lpstr>
      <vt:lpstr>Smart App</vt:lpstr>
      <vt:lpstr>Tensorflow with MNIST was Most Accurate</vt:lpstr>
      <vt:lpstr>‘2’ Was the most correctly guessed, while ‘0’ was least correctly guessed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Stover McIlwain</dc:creator>
  <cp:lastModifiedBy>Stover McIlwain</cp:lastModifiedBy>
  <cp:revision>47</cp:revision>
  <dcterms:created xsi:type="dcterms:W3CDTF">2018-04-12T22:34:55Z</dcterms:created>
  <dcterms:modified xsi:type="dcterms:W3CDTF">2018-04-21T01:26:20Z</dcterms:modified>
</cp:coreProperties>
</file>